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4"/>
  </p:notesMasterIdLst>
  <p:sldIdLst>
    <p:sldId id="257" r:id="rId2"/>
    <p:sldId id="272" r:id="rId3"/>
    <p:sldId id="258" r:id="rId4"/>
    <p:sldId id="273" r:id="rId5"/>
    <p:sldId id="269" r:id="rId6"/>
    <p:sldId id="262" r:id="rId7"/>
    <p:sldId id="267" r:id="rId8"/>
    <p:sldId id="270" r:id="rId9"/>
    <p:sldId id="268" r:id="rId10"/>
    <p:sldId id="271" r:id="rId11"/>
    <p:sldId id="264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9" autoAdjust="0"/>
    <p:restoredTop sz="94660"/>
  </p:normalViewPr>
  <p:slideViewPr>
    <p:cSldViewPr>
      <p:cViewPr varScale="1">
        <p:scale>
          <a:sx n="103" d="100"/>
          <a:sy n="103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B2279-DAFA-42AD-BA35-D54D282E05BE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92415-9D20-46E2-855F-37718B52ED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92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592B6C-95CA-4C98-BEA8-05F161B840A0}" type="datetimeFigureOut">
              <a:rPr lang="en-US" smtClean="0"/>
              <a:pPr/>
              <a:t>19/06/15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2C7108-782B-464D-96DE-59EAE1C30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851648" cy="28956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Impact Of Discriminatory Gender And Social Norms on Adolescent Girls’ Education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724400"/>
            <a:ext cx="7851648" cy="16002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525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9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Nirantar Trust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600" b="1" dirty="0" err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Arunima</a:t>
            </a:r>
            <a:endParaRPr lang="en-US" sz="46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Prarthana</a:t>
            </a:r>
            <a:endParaRPr kumimoji="0" lang="en-US" sz="46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Nirantar-Logo-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14800" y="4800600"/>
            <a:ext cx="1143000" cy="10205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153400" cy="990600"/>
          </a:xfrm>
        </p:spPr>
        <p:txBody>
          <a:bodyPr/>
          <a:lstStyle/>
          <a:p>
            <a:r>
              <a:rPr lang="en-US" b="1" dirty="0" smtClean="0"/>
              <a:t>Understanding Adolescence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Age as an axis of power</a:t>
            </a:r>
          </a:p>
          <a:p>
            <a:r>
              <a:rPr lang="en-US" sz="2400" dirty="0" smtClean="0"/>
              <a:t>“Young people don’t know anything”</a:t>
            </a:r>
          </a:p>
          <a:p>
            <a:r>
              <a:rPr lang="en-US" sz="2400" dirty="0" smtClean="0"/>
              <a:t>“Risky” period or transitional phase</a:t>
            </a:r>
          </a:p>
          <a:p>
            <a:pPr lvl="1"/>
            <a:r>
              <a:rPr lang="en-US" sz="2400" dirty="0" smtClean="0"/>
              <a:t>We do not understand their anxieties, desires, fears, aspirations</a:t>
            </a:r>
          </a:p>
          <a:p>
            <a:pPr lvl="1"/>
            <a:r>
              <a:rPr lang="en-US" sz="2400" dirty="0" smtClean="0"/>
              <a:t>Have our own fears and anxieties and not equipped to work with them</a:t>
            </a:r>
          </a:p>
          <a:p>
            <a:pPr lvl="1"/>
            <a:r>
              <a:rPr lang="en-US" sz="2400" dirty="0" smtClean="0"/>
              <a:t>Focus is on making them “ideal citizens”</a:t>
            </a:r>
          </a:p>
          <a:p>
            <a:r>
              <a:rPr lang="en-US" sz="2400" dirty="0" smtClean="0"/>
              <a:t>Positive enabling approach to sexuality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Experience of Working with Adolescent Girls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34400" cy="5029200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000" dirty="0" err="1" smtClean="0"/>
              <a:t>Janishala</a:t>
            </a:r>
            <a:r>
              <a:rPr lang="en-US" sz="2000" dirty="0" smtClean="0"/>
              <a:t> – Residential School for Adolescent Girls, </a:t>
            </a:r>
            <a:r>
              <a:rPr lang="en-US" sz="2000" dirty="0" err="1" smtClean="0"/>
              <a:t>Lalitpur</a:t>
            </a:r>
            <a:endParaRPr lang="en-US" sz="2000" dirty="0" smtClean="0"/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4 batches, 105 </a:t>
            </a:r>
            <a:r>
              <a:rPr lang="en-US" sz="2000" dirty="0" err="1" smtClean="0"/>
              <a:t>Dalit</a:t>
            </a:r>
            <a:r>
              <a:rPr lang="en-US" sz="2000" dirty="0" smtClean="0"/>
              <a:t> and Tribal girls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Muslim Women’s Leadership Program (in partnership with </a:t>
            </a:r>
            <a:r>
              <a:rPr lang="en-US" sz="2000" dirty="0" err="1" smtClean="0"/>
              <a:t>Sanatkada</a:t>
            </a:r>
            <a:r>
              <a:rPr lang="en-US" sz="2000" dirty="0" smtClean="0"/>
              <a:t> </a:t>
            </a:r>
            <a:r>
              <a:rPr lang="en-US" sz="2000" dirty="0" err="1" smtClean="0"/>
              <a:t>Samajhik</a:t>
            </a:r>
            <a:r>
              <a:rPr lang="en-US" sz="2000" dirty="0" smtClean="0"/>
              <a:t> </a:t>
            </a:r>
            <a:r>
              <a:rPr lang="en-US" sz="2000" dirty="0" err="1" smtClean="0"/>
              <a:t>Pahel</a:t>
            </a:r>
            <a:r>
              <a:rPr lang="en-US" sz="2000" dirty="0" smtClean="0"/>
              <a:t>), </a:t>
            </a:r>
            <a:r>
              <a:rPr lang="en-US" sz="2000" dirty="0" err="1" smtClean="0"/>
              <a:t>Lucknow</a:t>
            </a:r>
            <a:endParaRPr lang="en-US" sz="2000" dirty="0" smtClean="0"/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3 batches, 60 Muslim girls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Curriculum, Pedagogy and Approach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“Body” is political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Market, </a:t>
            </a:r>
            <a:r>
              <a:rPr lang="en-US" sz="2000" dirty="0" err="1" smtClean="0"/>
              <a:t>Jal-Jangal-Zameen</a:t>
            </a:r>
            <a:r>
              <a:rPr lang="en-US" sz="2000" dirty="0" smtClean="0"/>
              <a:t>, Society, Media, Literacy and Numeracy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Feminist, participatory, Learner - centered approach and pedagogy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Teachers’ training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ICT as a tool for Empowerment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Learning photography, </a:t>
            </a:r>
            <a:r>
              <a:rPr lang="en-US" sz="2000" dirty="0" err="1" smtClean="0"/>
              <a:t>videography</a:t>
            </a:r>
            <a:r>
              <a:rPr lang="en-US" sz="2000" dirty="0" smtClean="0"/>
              <a:t> and computer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Building perspective on gender and sexuality, building leadership capacities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Recommendations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dirty="0" smtClean="0"/>
              <a:t>Long term, sustainable programs for young people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To invest in creating positive and empowering material for, about and with young people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Understanding gender beyond the binary on ‘men’ and ‘women’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Capacity and Perspective building on gender and sexuality – </a:t>
            </a: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/>
              <a:t>With School staff, educators, government official, policy makers</a:t>
            </a: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/>
              <a:t>Organizations that work with young people, on SRHR, GBV/VAW, education</a:t>
            </a: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/>
              <a:t>Dialogues with Funding organizations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Nirantar’s</a:t>
            </a:r>
            <a:r>
              <a:rPr lang="en-US" b="1" dirty="0" smtClean="0"/>
              <a:t> Work with Young People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200" dirty="0" smtClean="0"/>
              <a:t>NCERT Textbook writing – A Social and Political Life, Classes 6 - 8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Textbook Analysis – A Feminist Critique of Nation and Identity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Sexuality Education for Young People – Review of Sex Education Programs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A </a:t>
            </a:r>
            <a:r>
              <a:rPr lang="en-US" sz="2200" dirty="0" err="1" smtClean="0"/>
              <a:t>Heteronormativity</a:t>
            </a:r>
            <a:r>
              <a:rPr lang="en-US" sz="2200" dirty="0" smtClean="0"/>
              <a:t> Audit of RMSA – A Higher Education Program in Schools in India (2013)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Early and Child Marriage in India – A Landscape Analysis (2014)</a:t>
            </a:r>
          </a:p>
          <a:p>
            <a:pPr>
              <a:buFont typeface="Courier New" pitchFamily="49" charset="0"/>
              <a:buChar char="o"/>
            </a:pPr>
            <a:endParaRPr lang="en-US" sz="2200" dirty="0" smtClean="0"/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Residential program for Adolescent Girls – </a:t>
            </a:r>
            <a:r>
              <a:rPr lang="en-US" sz="2200" dirty="0" err="1" smtClean="0"/>
              <a:t>Janishala</a:t>
            </a:r>
            <a:endParaRPr lang="en-US" sz="2200" dirty="0" smtClean="0"/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Muslim Women’s Leadership Program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Institutionalized Courses: Gender and Education; </a:t>
            </a:r>
            <a:r>
              <a:rPr lang="en-US" sz="2200" dirty="0" err="1" smtClean="0"/>
              <a:t>Yuva</a:t>
            </a:r>
            <a:r>
              <a:rPr lang="en-US" sz="2200" dirty="0" smtClean="0"/>
              <a:t>, </a:t>
            </a:r>
            <a:r>
              <a:rPr lang="en-US" sz="2200" dirty="0" err="1" smtClean="0"/>
              <a:t>Yaunikta</a:t>
            </a:r>
            <a:r>
              <a:rPr lang="en-US" sz="2200" dirty="0" smtClean="0"/>
              <a:t>, </a:t>
            </a:r>
            <a:r>
              <a:rPr lang="en-US" sz="2200" dirty="0" err="1" smtClean="0"/>
              <a:t>Adhikar</a:t>
            </a:r>
            <a:r>
              <a:rPr lang="en-US" sz="2200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Context of Education in India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Right to Education Act 2009 (Elementary Education) high level of stated commitment on the part of the State and within that to girls’ education. 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Gender - core area of concern for the State: enrolment, retention and completion rates.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Policies</a:t>
            </a:r>
            <a:r>
              <a:rPr lang="en-US" sz="2200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200" dirty="0" smtClean="0">
                <a:latin typeface="Tw Cen MT" pitchFamily="34" charset="0"/>
              </a:rPr>
              <a:t>and schemes being </a:t>
            </a:r>
            <a:r>
              <a:rPr lang="en-US" sz="2200" dirty="0" err="1" smtClean="0">
                <a:latin typeface="Tw Cen MT" pitchFamily="34" charset="0"/>
              </a:rPr>
              <a:t>operationalized</a:t>
            </a:r>
            <a:r>
              <a:rPr lang="en-US" sz="2200" dirty="0" smtClean="0">
                <a:latin typeface="Tw Cen MT" pitchFamily="34" charset="0"/>
              </a:rPr>
              <a:t> </a:t>
            </a:r>
            <a:r>
              <a:rPr lang="en-US" sz="2200" dirty="0" err="1" smtClean="0">
                <a:latin typeface="Tw Cen MT" pitchFamily="34" charset="0"/>
              </a:rPr>
              <a:t>eg</a:t>
            </a:r>
            <a:r>
              <a:rPr lang="en-US" sz="2200" dirty="0" smtClean="0">
                <a:latin typeface="Tw Cen MT" pitchFamily="34" charset="0"/>
              </a:rPr>
              <a:t>.</a:t>
            </a:r>
            <a:r>
              <a:rPr lang="en-US" sz="2200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200" dirty="0" smtClean="0">
                <a:latin typeface="Tw Cen MT" pitchFamily="34" charset="0"/>
              </a:rPr>
              <a:t>-free uniform, textbooks, mid-day-meals, hostels, bridge courses, toilets for girls, appointment of women teachers and awareness campaigns. 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RMSA as a scheme- draws on some of the core components of SSA and RTE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err="1" smtClean="0">
                <a:cs typeface="MoolBoran" pitchFamily="34" charset="0"/>
              </a:rPr>
              <a:t>Rashtriya</a:t>
            </a:r>
            <a:r>
              <a:rPr lang="en-US" sz="4000" b="1" dirty="0" smtClean="0">
                <a:cs typeface="MoolBoran" pitchFamily="34" charset="0"/>
              </a:rPr>
              <a:t> </a:t>
            </a:r>
            <a:r>
              <a:rPr lang="en-US" sz="4000" b="1" dirty="0" err="1" smtClean="0">
                <a:cs typeface="MoolBoran" pitchFamily="34" charset="0"/>
              </a:rPr>
              <a:t>Madhyamik</a:t>
            </a:r>
            <a:r>
              <a:rPr lang="en-US" sz="4000" b="1" dirty="0" smtClean="0">
                <a:cs typeface="MoolBoran" pitchFamily="34" charset="0"/>
              </a:rPr>
              <a:t> </a:t>
            </a:r>
            <a:r>
              <a:rPr lang="en-US" sz="4000" b="1" dirty="0" err="1" smtClean="0">
                <a:cs typeface="MoolBoran" pitchFamily="34" charset="0"/>
              </a:rPr>
              <a:t>Shiksha</a:t>
            </a:r>
            <a:r>
              <a:rPr lang="en-US" sz="4000" b="1" dirty="0" smtClean="0">
                <a:cs typeface="MoolBoran" pitchFamily="34" charset="0"/>
              </a:rPr>
              <a:t> </a:t>
            </a:r>
            <a:r>
              <a:rPr lang="en-US" sz="4000" b="1" dirty="0" err="1" smtClean="0">
                <a:cs typeface="MoolBoran" pitchFamily="34" charset="0"/>
              </a:rPr>
              <a:t>Abhiyan</a:t>
            </a:r>
            <a:r>
              <a:rPr lang="en-US" sz="4000" b="1" dirty="0" smtClean="0">
                <a:cs typeface="MoolBoran" pitchFamily="34" charset="0"/>
              </a:rPr>
              <a:t> Program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7244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A scheme of the government of India “to make good quality education available, accessible and affordable to all young persons in the age group of 14-18 years.”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To provide a secondary school within a reasonable distance of any habitation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Removing gender, socio-economic and disability barriers and providing universal access of secondary education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Universal retention </a:t>
            </a:r>
          </a:p>
          <a:p>
            <a:pPr>
              <a:buFont typeface="Courier New" pitchFamily="49" charset="0"/>
              <a:buChar char="o"/>
            </a:pPr>
            <a:r>
              <a:rPr lang="en-IN" sz="2200" dirty="0" smtClean="0">
                <a:latin typeface="Tw Cen MT" pitchFamily="34" charset="0"/>
              </a:rPr>
              <a:t>Envisage to achieve an enrolment rate of 75% within 5 years of implementation</a:t>
            </a:r>
          </a:p>
          <a:p>
            <a:pPr>
              <a:buFont typeface="Courier New" pitchFamily="49" charset="0"/>
              <a:buChar char="o"/>
            </a:pPr>
            <a:r>
              <a:rPr lang="en-IN" sz="2200" dirty="0" smtClean="0">
                <a:latin typeface="Tw Cen MT" pitchFamily="34" charset="0"/>
              </a:rPr>
              <a:t>Provide universal access to secondary level education by 2017, achieving universal retention by 2020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Understanding Education from A Gender and Sexuality Perspective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30763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200" dirty="0" smtClean="0"/>
              <a:t>Gender is not identity that exists in isolation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/>
              <a:t>Other social identities influence and impact the access to, provision of and inclusion of adolescent girls’ in schools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‘Girl’ as a biological category. Therefore, transgender not being recognized.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/>
              <a:t>Not exclusively female assigned at birth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/>
              <a:t>Educational systems constantly recreating gender binaries. Not inclusive of those that do not identify with being “boys” or “girls”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/>
              <a:t>Gender based Discrimination and Violence faced by </a:t>
            </a:r>
            <a:r>
              <a:rPr lang="en-US" sz="2200" dirty="0" err="1" smtClean="0"/>
              <a:t>transgenders</a:t>
            </a:r>
            <a:r>
              <a:rPr lang="en-US" sz="2200" dirty="0" smtClean="0"/>
              <a:t> within school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‘Gender’ limited to number of girls, number of women teachers, or ‘role reversal’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w Cen MT" pitchFamily="34" charset="0"/>
              </a:rPr>
              <a:t>Education not seen as a right/ means of Empowerment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00600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dirty="0" smtClean="0">
                <a:latin typeface="Tw Cen MT" pitchFamily="34" charset="0"/>
              </a:rPr>
              <a:t>Looking at education from a feminist perspective – respect local context and knowledge, feminist pedagogy</a:t>
            </a:r>
          </a:p>
          <a:p>
            <a:pPr>
              <a:buFont typeface="Courier New" pitchFamily="49" charset="0"/>
              <a:buChar char="o"/>
            </a:pPr>
            <a:endParaRPr lang="en-US" sz="2400" dirty="0" smtClean="0">
              <a:latin typeface="Tw Cen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latin typeface="Tw Cen MT" pitchFamily="34" charset="0"/>
              </a:rPr>
              <a:t>Education cannot be seen in isolation</a:t>
            </a:r>
          </a:p>
          <a:p>
            <a:pPr>
              <a:buFont typeface="Courier New" pitchFamily="49" charset="0"/>
              <a:buChar char="o"/>
            </a:pPr>
            <a:endParaRPr lang="en-US" sz="2400" dirty="0" smtClean="0">
              <a:latin typeface="Tw Cen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latin typeface="Tw Cen MT" pitchFamily="34" charset="0"/>
              </a:rPr>
              <a:t>Education is not seen as a right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Investing in boys education, guaranteed returns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Money that can be invested for girls , saved for her marriage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Educational qualification proportional to value in marriage market, only till certain level of education</a:t>
            </a:r>
            <a:endParaRPr lang="en-US" sz="22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w Cen MT" pitchFamily="34" charset="0"/>
              </a:rPr>
              <a:t>Sexuality Remains Absent As A Pull Out Factor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Font typeface="Courier New" pitchFamily="49" charset="0"/>
              <a:buChar char="o"/>
            </a:pPr>
            <a:r>
              <a:rPr lang="en-US" sz="2400" dirty="0" smtClean="0">
                <a:latin typeface="Tw Cen MT" pitchFamily="34" charset="0"/>
              </a:rPr>
              <a:t>Fear of sexual harassment, violence</a:t>
            </a:r>
          </a:p>
          <a:p>
            <a:pPr lvl="1">
              <a:buNone/>
            </a:pPr>
            <a:endParaRPr lang="en-US" sz="2400" dirty="0" smtClean="0">
              <a:latin typeface="Tw Cen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>
                <a:latin typeface="Tw Cen MT" pitchFamily="34" charset="0"/>
              </a:rPr>
              <a:t>Fear of girls eloping, using their consent and agency</a:t>
            </a:r>
          </a:p>
          <a:p>
            <a:pPr lvl="1">
              <a:buNone/>
            </a:pPr>
            <a:endParaRPr lang="en-US" sz="2400" dirty="0" smtClean="0">
              <a:latin typeface="Tw Cen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>
                <a:latin typeface="Tw Cen MT" pitchFamily="34" charset="0"/>
              </a:rPr>
              <a:t>Sexuality of adolescent girls’ directly linked to the honor of family, community</a:t>
            </a:r>
          </a:p>
          <a:p>
            <a:pPr lvl="1">
              <a:buNone/>
            </a:pPr>
            <a:endParaRPr lang="en-US" sz="2400" dirty="0" smtClean="0">
              <a:latin typeface="Tw Cen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>
                <a:latin typeface="Tw Cen MT" pitchFamily="34" charset="0"/>
              </a:rPr>
              <a:t>Girls who want to continue education, constantly need to negotiate, pressure to be a “good girl”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w Cen MT" pitchFamily="34" charset="0"/>
              </a:rPr>
              <a:t>Early Marriage As A Barrier To Education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229600" cy="50593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dirty="0" smtClean="0"/>
              <a:t>Girls pulled out of school, easier to reinforce gender norms  of being a “good wife” and “</a:t>
            </a:r>
            <a:r>
              <a:rPr lang="en-US" sz="2400" dirty="0" err="1" smtClean="0"/>
              <a:t>achhi</a:t>
            </a:r>
            <a:r>
              <a:rPr lang="en-US" sz="2400" dirty="0" smtClean="0"/>
              <a:t> </a:t>
            </a:r>
            <a:r>
              <a:rPr lang="en-US" sz="2400" dirty="0" err="1" smtClean="0"/>
              <a:t>aurat</a:t>
            </a:r>
            <a:r>
              <a:rPr lang="en-US" sz="2400" dirty="0" smtClean="0"/>
              <a:t>”</a:t>
            </a:r>
          </a:p>
          <a:p>
            <a:pPr>
              <a:buNone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All government cash benefit schemes geared towards girls education – only unmarried girls can access post 18 years of age. </a:t>
            </a: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/>
              <a:t>Most girls are married by 15-16 years and cannot access schemes</a:t>
            </a:r>
          </a:p>
          <a:p>
            <a:pPr lvl="1">
              <a:buNone/>
            </a:pPr>
            <a:endParaRPr lang="en-US" sz="2400" dirty="0" smtClean="0"/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Schools and other educational set up do not cater to young married girls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Tw Cen MT" pitchFamily="34" charset="0"/>
              </a:rPr>
              <a:t>Curriculum, Classroom Processes and School Set-up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Curriculum reinforces </a:t>
            </a:r>
            <a:r>
              <a:rPr lang="en-US" sz="2200" dirty="0" err="1" smtClean="0">
                <a:latin typeface="Tw Cen MT" pitchFamily="34" charset="0"/>
              </a:rPr>
              <a:t>heteronormativity</a:t>
            </a:r>
            <a:r>
              <a:rPr lang="en-US" sz="2200" dirty="0" smtClean="0">
                <a:latin typeface="Tw Cen MT" pitchFamily="34" charset="0"/>
              </a:rPr>
              <a:t>, strengthening patriarchy. Provisions also reinforce the gender binary - uniforms, playground spaces, toilets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Lack of comprehensive curriculum for those who are left out of the educational system. 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/>
              <a:t> Internalization of prevalent social norms by adolescent girls, school staff. Experiences of same kind are converted into values and such values are converted into ideology.</a:t>
            </a:r>
            <a:endParaRPr lang="en-US" sz="2200" dirty="0" smtClean="0">
              <a:latin typeface="Tw Cen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1900" dirty="0" smtClean="0">
                <a:latin typeface="Tw Cen MT" pitchFamily="34" charset="0"/>
              </a:rPr>
              <a:t>Low self esteem and confidence, low participation, lack of interest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Sports activities ( Inclusive learning)</a:t>
            </a:r>
          </a:p>
          <a:p>
            <a:pPr>
              <a:buFont typeface="Courier New" pitchFamily="49" charset="0"/>
              <a:buChar char="o"/>
            </a:pPr>
            <a:r>
              <a:rPr lang="en-US" sz="2200" dirty="0" smtClean="0">
                <a:latin typeface="Tw Cen MT" pitchFamily="34" charset="0"/>
              </a:rPr>
              <a:t>Higher education options for girls are limited due to defined gender norms.</a:t>
            </a:r>
          </a:p>
          <a:p>
            <a:pPr>
              <a:buNone/>
            </a:pPr>
            <a:endParaRPr lang="en-US" dirty="0" smtClean="0">
              <a:latin typeface="Tw Cen MT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264</TotalTime>
  <Words>970</Words>
  <Application>Microsoft Macintosh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Impact Of Discriminatory Gender And Social Norms on Adolescent Girls’ Education </vt:lpstr>
      <vt:lpstr>Nirantar’s Work with Young People</vt:lpstr>
      <vt:lpstr>Context of Education in India</vt:lpstr>
      <vt:lpstr>Rashtriya Madhyamik Shiksha Abhiyan Program</vt:lpstr>
      <vt:lpstr>Understanding Education from A Gender and Sexuality Perspective</vt:lpstr>
      <vt:lpstr>Education not seen as a right/ means of Empowerment</vt:lpstr>
      <vt:lpstr>Sexuality Remains Absent As A Pull Out Factor</vt:lpstr>
      <vt:lpstr>Early Marriage As A Barrier To Education</vt:lpstr>
      <vt:lpstr>Curriculum, Classroom Processes and School Set-up</vt:lpstr>
      <vt:lpstr>Understanding Adolescence</vt:lpstr>
      <vt:lpstr>Experience of Working with Adolescent Girls</vt:lpstr>
      <vt:lpstr>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Barriers to girls’ Education: Impact Of Discriminatory Gender And Social Norms on Adolescent Girls’ Education </dc:title>
  <dc:creator>purwa</dc:creator>
  <cp:lastModifiedBy>Priya Pillai</cp:lastModifiedBy>
  <cp:revision>15</cp:revision>
  <dcterms:created xsi:type="dcterms:W3CDTF">2015-06-18T07:29:18Z</dcterms:created>
  <dcterms:modified xsi:type="dcterms:W3CDTF">2015-06-19T11:00:21Z</dcterms:modified>
</cp:coreProperties>
</file>